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1pPr>
    <a:lvl2pPr marL="0" marR="0" indent="228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2pPr>
    <a:lvl3pPr marL="0" marR="0" indent="457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3pPr>
    <a:lvl4pPr marL="0" marR="0" indent="685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4pPr>
    <a:lvl5pPr marL="0" marR="0" indent="9144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5pPr>
    <a:lvl6pPr marL="0" marR="0" indent="11430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6pPr>
    <a:lvl7pPr marL="0" marR="0" indent="1371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7pPr>
    <a:lvl8pPr marL="0" marR="0" indent="1600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8pPr>
    <a:lvl9pPr marL="0" marR="0" indent="1828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kumimoji="0" sz="2800" b="0" i="0" u="none" strike="noStrike" cap="none" spc="28" normalizeH="0" baseline="0">
        <a:ln>
          <a:noFill/>
        </a:ln>
        <a:solidFill>
          <a:srgbClr val="5C5C5C"/>
        </a:solidFill>
        <a:effectLst/>
        <a:uFillTx/>
        <a:latin typeface="Iowan Old Style Italic"/>
        <a:ea typeface="Iowan Old Style Italic"/>
        <a:cs typeface="Iowan Old Style Italic"/>
        <a:sym typeface="Iowan Old Style Italic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"/>
          <a:ea typeface="DIN Alternate"/>
          <a:cs typeface="DIN Alternat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114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gif>
</file>

<file path=ppt/media/image5.gif>
</file>

<file path=ppt/media/image6.jpeg>
</file>

<file path=ppt/media/image7.png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body" sz="quarter" idx="13"/>
          </p:nvPr>
        </p:nvSpPr>
        <p:spPr>
          <a:xfrm>
            <a:off x="571500" y="5588000"/>
            <a:ext cx="1187578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3" name="Shape 13"/>
          <p:cNvSpPr>
            <a:spLocks noGrp="1"/>
          </p:cNvSpPr>
          <p:nvPr>
            <p:ph type="body" sz="half" idx="1"/>
          </p:nvPr>
        </p:nvSpPr>
        <p:spPr>
          <a:xfrm>
            <a:off x="571500" y="5676900"/>
            <a:ext cx="11861800" cy="32639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xfrm>
            <a:off x="12088552" y="9189156"/>
            <a:ext cx="309365" cy="3429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>
            <a:off x="508000" y="1771650"/>
            <a:ext cx="1697832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21000" spc="0">
                <a:solidFill>
                  <a:srgbClr val="E4E4E4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r>
              <a:t>“</a:t>
            </a:r>
          </a:p>
        </p:txBody>
      </p:sp>
      <p:sp>
        <p:nvSpPr>
          <p:cNvPr id="102" name="Shape 102"/>
          <p:cNvSpPr>
            <a:spLocks noGrp="1"/>
          </p:cNvSpPr>
          <p:nvPr>
            <p:ph type="body" sz="quarter" idx="13"/>
          </p:nvPr>
        </p:nvSpPr>
        <p:spPr>
          <a:xfrm>
            <a:off x="1943100" y="3870536"/>
            <a:ext cx="10490200" cy="939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1600"/>
              </a:spcBef>
              <a:buSzTx/>
              <a:buFontTx/>
              <a:buNone/>
              <a:defRPr sz="4800">
                <a:solidFill>
                  <a:srgbClr val="747676"/>
                </a:solidFill>
              </a:defRPr>
            </a:lvl1pPr>
          </a:lstStyle>
          <a:p>
            <a:r>
              <a:t>Type a quote here.</a:t>
            </a:r>
          </a:p>
        </p:txBody>
      </p:sp>
      <p:sp>
        <p:nvSpPr>
          <p:cNvPr id="103" name="Shape 103"/>
          <p:cNvSpPr>
            <a:spLocks noGrp="1"/>
          </p:cNvSpPr>
          <p:nvPr>
            <p:ph type="body" sz="quarter" idx="14"/>
          </p:nvPr>
        </p:nvSpPr>
        <p:spPr>
          <a:xfrm>
            <a:off x="1943100" y="7772400"/>
            <a:ext cx="10490200" cy="939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1600"/>
              </a:spcBef>
              <a:buSzTx/>
              <a:buFontTx/>
              <a:buNone/>
              <a:defRPr sz="4800">
                <a:solidFill>
                  <a:srgbClr val="6B6D6D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</a:lstStyle>
          <a:p>
            <a:r>
              <a:t>-Johnny Appleseed</a:t>
            </a:r>
          </a:p>
        </p:txBody>
      </p:sp>
      <p:sp>
        <p:nvSpPr>
          <p:cNvPr id="104" name="Shape 10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12" name="Shape 11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body" sz="half" idx="14"/>
          </p:nvPr>
        </p:nvSpPr>
        <p:spPr>
          <a:xfrm>
            <a:off x="0" y="5422900"/>
            <a:ext cx="13004800" cy="36068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  <a:endParaRPr/>
          </a:p>
        </p:txBody>
      </p:sp>
      <p:sp>
        <p:nvSpPr>
          <p:cNvPr id="23" name="Shape 23"/>
          <p:cNvSpPr>
            <a:spLocks noGrp="1"/>
          </p:cNvSpPr>
          <p:nvPr>
            <p:ph type="body" sz="quarter" idx="15"/>
          </p:nvPr>
        </p:nvSpPr>
        <p:spPr>
          <a:xfrm flipV="1">
            <a:off x="571500" y="7619996"/>
            <a:ext cx="1187450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24" name="Shape 24"/>
          <p:cNvSpPr>
            <a:spLocks noGrp="1"/>
          </p:cNvSpPr>
          <p:nvPr>
            <p:ph type="title"/>
          </p:nvPr>
        </p:nvSpPr>
        <p:spPr>
          <a:xfrm>
            <a:off x="571500" y="5562600"/>
            <a:ext cx="11861800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25" name="Shape 25"/>
          <p:cNvSpPr>
            <a:spLocks noGrp="1"/>
          </p:cNvSpPr>
          <p:nvPr>
            <p:ph type="body" sz="quarter" idx="1"/>
          </p:nvPr>
        </p:nvSpPr>
        <p:spPr>
          <a:xfrm>
            <a:off x="571500" y="7670800"/>
            <a:ext cx="11861800" cy="1231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hape 26"/>
          <p:cNvSpPr>
            <a:spLocks noGrp="1"/>
          </p:cNvSpPr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>
            <a:spLocks noGrp="1"/>
          </p:cNvSpPr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34" name="Shape 34"/>
          <p:cNvSpPr>
            <a:spLocks noGrp="1"/>
          </p:cNvSpPr>
          <p:nvPr>
            <p:ph type="sldNum" sz="quarter" idx="2"/>
          </p:nvPr>
        </p:nvSpPr>
        <p:spPr>
          <a:xfrm>
            <a:off x="12083465" y="9189156"/>
            <a:ext cx="309365" cy="3429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/>
          </p:cNvSpPr>
          <p:nvPr>
            <p:ph type="pic" idx="13"/>
          </p:nvPr>
        </p:nvSpPr>
        <p:spPr>
          <a:xfrm>
            <a:off x="7531100" y="0"/>
            <a:ext cx="54737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42" name="Shape 42"/>
          <p:cNvSpPr>
            <a:spLocks noGrp="1"/>
          </p:cNvSpPr>
          <p:nvPr>
            <p:ph type="body" sz="quarter" idx="14"/>
          </p:nvPr>
        </p:nvSpPr>
        <p:spPr>
          <a:xfrm flipV="1">
            <a:off x="571500" y="7619998"/>
            <a:ext cx="64516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title"/>
          </p:nvPr>
        </p:nvSpPr>
        <p:spPr>
          <a:xfrm>
            <a:off x="571500" y="571500"/>
            <a:ext cx="6451600" cy="7213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44" name="Shape 44"/>
          <p:cNvSpPr>
            <a:spLocks noGrp="1"/>
          </p:cNvSpPr>
          <p:nvPr>
            <p:ph type="body" sz="quarter" idx="1"/>
          </p:nvPr>
        </p:nvSpPr>
        <p:spPr>
          <a:xfrm>
            <a:off x="571500" y="7670800"/>
            <a:ext cx="6451600" cy="1358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sz="4800">
                <a:solidFill>
                  <a:srgbClr val="747676"/>
                </a:solidFill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hape 45"/>
          <p:cNvSpPr>
            <a:spLocks noGrp="1"/>
          </p:cNvSpPr>
          <p:nvPr>
            <p:ph type="sldNum" sz="quarter" idx="2"/>
          </p:nvPr>
        </p:nvSpPr>
        <p:spPr>
          <a:xfrm>
            <a:off x="12092513" y="9194800"/>
            <a:ext cx="309365" cy="3429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53" name="Shape 53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4" name="Shape 5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/>
          </p:cNvSpPr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3" name="Shape 63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4" name="Shape 6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>
            <a:spLocks noGrp="1"/>
          </p:cNvSpPr>
          <p:nvPr>
            <p:ph type="pic" idx="13"/>
          </p:nvPr>
        </p:nvSpPr>
        <p:spPr>
          <a:xfrm>
            <a:off x="0" y="0"/>
            <a:ext cx="64389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72" name="Shape 72"/>
          <p:cNvSpPr>
            <a:spLocks noGrp="1"/>
          </p:cNvSpPr>
          <p:nvPr>
            <p:ph type="body" sz="quarter" idx="14"/>
          </p:nvPr>
        </p:nvSpPr>
        <p:spPr>
          <a:xfrm>
            <a:off x="7023100" y="1574800"/>
            <a:ext cx="53975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73" name="Shape 73"/>
          <p:cNvSpPr>
            <a:spLocks noGrp="1"/>
          </p:cNvSpPr>
          <p:nvPr>
            <p:ph type="title"/>
          </p:nvPr>
        </p:nvSpPr>
        <p:spPr>
          <a:xfrm>
            <a:off x="7023100" y="723900"/>
            <a:ext cx="5397500" cy="7239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4" name="Shape 74"/>
          <p:cNvSpPr>
            <a:spLocks noGrp="1"/>
          </p:cNvSpPr>
          <p:nvPr>
            <p:ph type="body" sz="half" idx="1"/>
          </p:nvPr>
        </p:nvSpPr>
        <p:spPr>
          <a:xfrm>
            <a:off x="7023100" y="1803400"/>
            <a:ext cx="5397500" cy="7226300"/>
          </a:xfrm>
          <a:prstGeom prst="rect">
            <a:avLst/>
          </a:prstGeom>
        </p:spPr>
        <p:txBody>
          <a:bodyPr/>
          <a:lstStyle>
            <a:lvl1pPr marL="406400" indent="-406400">
              <a:defRPr sz="2800"/>
            </a:lvl1pPr>
            <a:lvl2pPr marL="812800" indent="-406400">
              <a:defRPr sz="2800"/>
            </a:lvl2pPr>
            <a:lvl3pPr marL="1219200" indent="-406400">
              <a:defRPr sz="2800"/>
            </a:lvl3pPr>
            <a:lvl4pPr marL="1625600" indent="-406400">
              <a:defRPr sz="2800"/>
            </a:lvl4pPr>
            <a:lvl5pPr marL="2032000" indent="-406400"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5" name="Shape 7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3" name="Shape 8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/>
          </p:cNvSpPr>
          <p:nvPr>
            <p:ph type="pic" idx="13"/>
          </p:nvPr>
        </p:nvSpPr>
        <p:spPr>
          <a:xfrm>
            <a:off x="571500" y="571500"/>
            <a:ext cx="7429500" cy="731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1" name="Shape 91"/>
          <p:cNvSpPr>
            <a:spLocks noGrp="1"/>
          </p:cNvSpPr>
          <p:nvPr>
            <p:ph type="pic" sz="quarter" idx="14"/>
          </p:nvPr>
        </p:nvSpPr>
        <p:spPr>
          <a:xfrm>
            <a:off x="8128000" y="5715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2" name="Shape 92"/>
          <p:cNvSpPr>
            <a:spLocks noGrp="1"/>
          </p:cNvSpPr>
          <p:nvPr>
            <p:ph type="pic" sz="quarter" idx="15"/>
          </p:nvPr>
        </p:nvSpPr>
        <p:spPr>
          <a:xfrm>
            <a:off x="8128000" y="42926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93" name="Shape 93"/>
          <p:cNvSpPr>
            <a:spLocks noGrp="1"/>
          </p:cNvSpPr>
          <p:nvPr>
            <p:ph type="body" sz="quarter" idx="1"/>
          </p:nvPr>
        </p:nvSpPr>
        <p:spPr>
          <a:xfrm>
            <a:off x="571500" y="8051800"/>
            <a:ext cx="11861800" cy="13335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400"/>
              </a:spcBef>
              <a:buSzTx/>
              <a:buFontTx/>
              <a:buNone/>
              <a:defRPr sz="2800" spc="28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1pPr>
            <a:lvl2pPr marL="0" indent="228600">
              <a:spcBef>
                <a:spcPts val="1400"/>
              </a:spcBef>
              <a:buSzTx/>
              <a:buFontTx/>
              <a:buNone/>
              <a:defRPr sz="2800" spc="28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2pPr>
            <a:lvl3pPr marL="0" indent="457200">
              <a:spcBef>
                <a:spcPts val="1400"/>
              </a:spcBef>
              <a:buSzTx/>
              <a:buFontTx/>
              <a:buNone/>
              <a:defRPr sz="2800" spc="28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3pPr>
            <a:lvl4pPr marL="0" indent="685800">
              <a:spcBef>
                <a:spcPts val="1400"/>
              </a:spcBef>
              <a:buSzTx/>
              <a:buFontTx/>
              <a:buNone/>
              <a:defRPr sz="2800" spc="28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4pPr>
            <a:lvl5pPr marL="0" indent="914400">
              <a:spcBef>
                <a:spcPts val="1400"/>
              </a:spcBef>
              <a:buSzTx/>
              <a:buFontTx/>
              <a:buNone/>
              <a:defRPr sz="2800" spc="28">
                <a:latin typeface="Iowan Old Style Italic"/>
                <a:ea typeface="Iowan Old Style Italic"/>
                <a:cs typeface="Iowan Old Style Italic"/>
                <a:sym typeface="Iowan Old Style Italic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hape 9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571500" y="723900"/>
            <a:ext cx="118618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571500" y="1803400"/>
            <a:ext cx="11861800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2081047" y="9194800"/>
            <a:ext cx="309365" cy="342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sz="1600" spc="0">
                <a:solidFill>
                  <a:srgbClr val="747676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sz="5200" b="0" i="0" u="none" strike="noStrike" cap="all" spc="0" baseline="0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1pPr>
      <a:lvl2pPr marL="9398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2pPr>
      <a:lvl3pPr marL="14097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3pPr>
      <a:lvl4pPr marL="18796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4pPr>
      <a:lvl5pPr marL="23495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5pPr>
      <a:lvl6pPr marL="28194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32893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37592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42291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sz="3200" b="0" i="0" u="none" strike="noStrike" cap="none" spc="0" baseline="0">
          <a:ln>
            <a:noFill/>
          </a:ln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sdo purple .jp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t="12500" b="1250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9" name="Shape 129"/>
          <p:cNvSpPr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DIN Alternate"/>
                <a:ea typeface="DIN Alternate"/>
                <a:cs typeface="DIN Alternate"/>
                <a:sym typeface="DIN Alternate"/>
              </a:defRPr>
            </a:pPr>
            <a:endParaRPr/>
          </a:p>
        </p:txBody>
      </p:sp>
      <p:sp>
        <p:nvSpPr>
          <p:cNvPr id="130" name="Shape 130"/>
          <p:cNvSpPr>
            <a:spLocks noGrp="1"/>
          </p:cNvSpPr>
          <p:nvPr>
            <p:ph type="body" idx="15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1" name="Shape 131"/>
          <p:cNvSpPr>
            <a:spLocks noGrp="1"/>
          </p:cNvSpPr>
          <p:nvPr>
            <p:ph type="title"/>
          </p:nvPr>
        </p:nvSpPr>
        <p:spPr>
          <a:xfrm>
            <a:off x="571500" y="5410196"/>
            <a:ext cx="11861800" cy="2209800"/>
          </a:xfrm>
          <a:prstGeom prst="rect">
            <a:avLst/>
          </a:prstGeom>
        </p:spPr>
        <p:txBody>
          <a:bodyPr>
            <a:noAutofit/>
          </a:bodyPr>
          <a:lstStyle/>
          <a:p>
            <a:pPr defTabSz="268731">
              <a:defRPr sz="5566"/>
            </a:pPr>
            <a:r>
              <a:rPr sz="4500" dirty="0"/>
              <a:t>CME arrival-time validation of real-time </a:t>
            </a:r>
            <a:r>
              <a:rPr sz="4500" dirty="0" err="1" smtClean="0"/>
              <a:t>WSA-ENLIL+Cone</a:t>
            </a:r>
            <a:r>
              <a:rPr sz="4500" dirty="0" smtClean="0"/>
              <a:t> </a:t>
            </a:r>
            <a:r>
              <a:rPr sz="4500" dirty="0"/>
              <a:t>simulations at the CCMC/SWRC</a:t>
            </a:r>
          </a:p>
        </p:txBody>
      </p:sp>
      <p:sp>
        <p:nvSpPr>
          <p:cNvPr id="132" name="Shape 13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239522">
              <a:spcBef>
                <a:spcPts val="200"/>
              </a:spcBef>
              <a:defRPr sz="1968"/>
            </a:pPr>
            <a:r>
              <a:rPr i="1" dirty="0">
                <a:latin typeface="Iowan Old Style Bold"/>
                <a:ea typeface="Iowan Old Style Bold"/>
                <a:cs typeface="Iowan Old Style Bold"/>
                <a:sym typeface="Iowan Old Style Bold"/>
              </a:rPr>
              <a:t>Alexandra M. Wold</a:t>
            </a:r>
            <a:r>
              <a:rPr dirty="0"/>
              <a:t>1, M. Leila Mays2,3, A.Taktakishvili2,3, L. Jian4,3, D.Odstrcil2,5, P. MacNeice3</a:t>
            </a:r>
          </a:p>
          <a:p>
            <a:pPr defTabSz="239522">
              <a:spcBef>
                <a:spcPts val="200"/>
              </a:spcBef>
              <a:defRPr sz="1968"/>
            </a:pPr>
            <a:r>
              <a:rPr dirty="0"/>
              <a:t>1American University, 2Catholic University of America, 3NASA Goddard Space Flight Center, Code 674, 4University of Maryland, 5George Mason University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91" name="Shape 19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t>Error &amp; Radial Speed</a:t>
            </a:r>
          </a:p>
        </p:txBody>
      </p:sp>
      <p:pic>
        <p:nvPicPr>
          <p:cNvPr id="192" name="error_velocity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9401" y="2374900"/>
            <a:ext cx="13004801" cy="609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95" name="Shape 19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t>Conclusions</a:t>
            </a:r>
          </a:p>
        </p:txBody>
      </p:sp>
      <p:sp>
        <p:nvSpPr>
          <p:cNvPr id="196" name="Shape 196"/>
          <p:cNvSpPr>
            <a:spLocks noGrp="1"/>
          </p:cNvSpPr>
          <p:nvPr>
            <p:ph type="body" sz="half" idx="1"/>
          </p:nvPr>
        </p:nvSpPr>
        <p:spPr>
          <a:xfrm>
            <a:off x="571499" y="1803399"/>
            <a:ext cx="5481414" cy="7226301"/>
          </a:xfrm>
          <a:prstGeom prst="rect">
            <a:avLst/>
          </a:prstGeom>
        </p:spPr>
        <p:txBody>
          <a:bodyPr/>
          <a:lstStyle/>
          <a:p>
            <a:r>
              <a:t>Over </a:t>
            </a:r>
            <a:r>
              <a:rPr>
                <a:latin typeface="Iowan Old Style Bold"/>
                <a:ea typeface="Iowan Old Style Bold"/>
                <a:cs typeface="Iowan Old Style Bold"/>
                <a:sym typeface="Iowan Old Style Bold"/>
              </a:rPr>
              <a:t>600 simulations </a:t>
            </a:r>
            <a:r>
              <a:t>(March 2010 - July 2013)</a:t>
            </a:r>
          </a:p>
          <a:p>
            <a:r>
              <a:t>CME arrival time average absolute error at all locations = </a:t>
            </a:r>
            <a:r>
              <a:rPr>
                <a:latin typeface="Iowan Old Style Bold"/>
                <a:ea typeface="Iowan Old Style Bold"/>
                <a:cs typeface="Iowan Old Style Bold"/>
                <a:sym typeface="Iowan Old Style Bold"/>
              </a:rPr>
              <a:t>9.7 hours</a:t>
            </a:r>
          </a:p>
          <a:p>
            <a:r>
              <a:t>RMSE = </a:t>
            </a:r>
            <a:r>
              <a:rPr>
                <a:latin typeface="Iowan Old Style Bold"/>
                <a:ea typeface="Iowan Old Style Bold"/>
                <a:cs typeface="Iowan Old Style Bold"/>
                <a:sym typeface="Iowan Old Style Bold"/>
              </a:rPr>
              <a:t>12 hours</a:t>
            </a:r>
          </a:p>
          <a:p>
            <a:r>
              <a:t>Consistent with previous studies</a:t>
            </a:r>
          </a:p>
        </p:txBody>
      </p:sp>
      <p:sp>
        <p:nvSpPr>
          <p:cNvPr id="197" name="Shape 197"/>
          <p:cNvSpPr/>
          <p:nvPr/>
        </p:nvSpPr>
        <p:spPr>
          <a:xfrm>
            <a:off x="6137847" y="723900"/>
            <a:ext cx="6295453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 fontScale="92500" lnSpcReduction="10000"/>
          </a:bodyPr>
          <a:lstStyle>
            <a:lvl1pPr defTabSz="543305">
              <a:spcBef>
                <a:spcPts val="2100"/>
              </a:spcBef>
              <a:defRPr sz="4836" cap="all" spc="0">
                <a:solidFill>
                  <a:srgbClr val="747676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Future Work</a:t>
            </a:r>
          </a:p>
        </p:txBody>
      </p:sp>
      <p:sp>
        <p:nvSpPr>
          <p:cNvPr id="198" name="Shape 198"/>
          <p:cNvSpPr/>
          <p:nvPr/>
        </p:nvSpPr>
        <p:spPr>
          <a:xfrm>
            <a:off x="6137847" y="1803399"/>
            <a:ext cx="6295454" cy="7226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366521" indent="-366521" defTabSz="455675">
              <a:buSzPct val="75000"/>
              <a:buFont typeface="Zapf Dingbats"/>
              <a:buChar char="➤"/>
              <a:defRPr sz="2496" spc="0">
                <a:latin typeface="Iowan Old Style Roman"/>
                <a:ea typeface="Iowan Old Style Roman"/>
                <a:cs typeface="Iowan Old Style Roman"/>
                <a:sym typeface="Iowan Old Style Roman"/>
              </a:defRPr>
            </a:pPr>
            <a:r>
              <a:t>Same analysis through </a:t>
            </a:r>
            <a:r>
              <a:rPr>
                <a:latin typeface="Iowan Old Style Bold"/>
                <a:ea typeface="Iowan Old Style Bold"/>
                <a:cs typeface="Iowan Old Style Bold"/>
                <a:sym typeface="Iowan Old Style Bold"/>
              </a:rPr>
              <a:t>mid 2016</a:t>
            </a:r>
          </a:p>
          <a:p>
            <a:pPr marL="366521" indent="-366521" defTabSz="455675">
              <a:buSzPct val="75000"/>
              <a:buFont typeface="Zapf Dingbats"/>
              <a:buChar char="➤"/>
              <a:defRPr sz="2496" spc="0">
                <a:latin typeface="Iowan Old Style Roman"/>
                <a:ea typeface="Iowan Old Style Roman"/>
                <a:cs typeface="Iowan Old Style Roman"/>
                <a:sym typeface="Iowan Old Style Roman"/>
              </a:defRPr>
            </a:pPr>
            <a:r>
              <a:rPr>
                <a:latin typeface="Iowan Old Style Bold"/>
                <a:ea typeface="Iowan Old Style Bold"/>
                <a:cs typeface="Iowan Old Style Bold"/>
                <a:sym typeface="Iowan Old Style Bold"/>
              </a:rPr>
              <a:t>Characterize misses</a:t>
            </a:r>
            <a:r>
              <a:t> by incorporating the catalogues</a:t>
            </a:r>
          </a:p>
          <a:p>
            <a:pPr marL="366521" indent="-366521" defTabSz="455675">
              <a:buSzPct val="75000"/>
              <a:buFont typeface="Zapf Dingbats"/>
              <a:buChar char="➤"/>
              <a:defRPr sz="2496" spc="0">
                <a:latin typeface="Iowan Old Style Roman"/>
                <a:ea typeface="Iowan Old Style Roman"/>
                <a:cs typeface="Iowan Old Style Roman"/>
                <a:sym typeface="Iowan Old Style Roman"/>
              </a:defRPr>
            </a:pPr>
            <a:r>
              <a:t>Introduce </a:t>
            </a:r>
            <a:r>
              <a:rPr>
                <a:latin typeface="Iowan Old Style Bold"/>
                <a:ea typeface="Iowan Old Style Bold"/>
                <a:cs typeface="Iowan Old Style Bold"/>
                <a:sym typeface="Iowan Old Style Bold"/>
              </a:rPr>
              <a:t>quality factors</a:t>
            </a:r>
          </a:p>
          <a:p>
            <a:pPr marL="366521" indent="-366521" defTabSz="455675">
              <a:buSzPct val="75000"/>
              <a:buFont typeface="Zapf Dingbats"/>
              <a:buChar char="➤"/>
              <a:defRPr sz="2496" spc="0">
                <a:latin typeface="Iowan Old Style Roman"/>
                <a:ea typeface="Iowan Old Style Roman"/>
                <a:cs typeface="Iowan Old Style Roman"/>
                <a:sym typeface="Iowan Old Style Roman"/>
              </a:defRPr>
            </a:pPr>
            <a:r>
              <a:t>Impact of </a:t>
            </a:r>
            <a:r>
              <a:rPr>
                <a:latin typeface="Iowan Old Style Bold"/>
                <a:ea typeface="Iowan Old Style Bold"/>
                <a:cs typeface="Iowan Old Style Bold"/>
                <a:sym typeface="Iowan Old Style Bold"/>
              </a:rPr>
              <a:t>multi-spacecraft observations</a:t>
            </a:r>
            <a:r>
              <a:t> on the CME parameters used to initialize the model</a:t>
            </a:r>
          </a:p>
          <a:p>
            <a:pPr marL="733043" lvl="1" indent="-366521" defTabSz="455675">
              <a:buSzPct val="75000"/>
              <a:buFont typeface="Zapf Dingbats"/>
              <a:buChar char="➤"/>
              <a:defRPr sz="2496" spc="0">
                <a:latin typeface="Iowan Old Style Roman"/>
                <a:ea typeface="Iowan Old Style Roman"/>
                <a:cs typeface="Iowan Old Style Roman"/>
                <a:sym typeface="Iowan Old Style Roman"/>
              </a:defRPr>
            </a:pPr>
            <a:r>
              <a:t>before and after the STEREO-B communication loss (since September 2014) </a:t>
            </a:r>
          </a:p>
          <a:p>
            <a:pPr marL="733043" lvl="1" indent="-366521" defTabSz="455675">
              <a:buSzPct val="75000"/>
              <a:buFont typeface="Zapf Dingbats"/>
              <a:buChar char="➤"/>
              <a:defRPr sz="2496" spc="0">
                <a:latin typeface="Iowan Old Style Roman"/>
                <a:ea typeface="Iowan Old Style Roman"/>
                <a:cs typeface="Iowan Old Style Roman"/>
                <a:sym typeface="Iowan Old Style Roman"/>
              </a:defRPr>
            </a:pPr>
            <a:r>
              <a:t>STEREO-A side-lobe operations (August 2014-December 2015).</a:t>
            </a:r>
          </a:p>
          <a:p>
            <a:pPr marL="366521" indent="-366521" defTabSz="455675">
              <a:buSzPct val="75000"/>
              <a:buFont typeface="Zapf Dingbats"/>
              <a:buChar char="➤"/>
              <a:defRPr sz="2496" spc="0">
                <a:latin typeface="Iowan Old Style Roman"/>
                <a:ea typeface="Iowan Old Style Roman"/>
                <a:cs typeface="Iowan Old Style Roman"/>
                <a:sym typeface="Iowan Old Style Roman"/>
              </a:defRPr>
            </a:pPr>
            <a:r>
              <a:t>Possibly look at </a:t>
            </a:r>
            <a:r>
              <a:rPr>
                <a:latin typeface="Iowan Old Style Bold"/>
                <a:ea typeface="Iowan Old Style Bold"/>
                <a:cs typeface="Iowan Old Style Bold"/>
                <a:sym typeface="Iowan Old Style Bold"/>
              </a:rPr>
              <a:t>other locations</a:t>
            </a:r>
            <a:r>
              <a:t> (MESSENGER, Mars)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solar eruption.jpg"/>
          <p:cNvPicPr>
            <a:picLocks noGrp="1" noChangeAspect="1"/>
          </p:cNvPicPr>
          <p:nvPr>
            <p:ph type="pic" idx="13"/>
          </p:nvPr>
        </p:nvPicPr>
        <p:blipFill>
          <a:blip r:embed="rId2">
            <a:extLst/>
          </a:blip>
          <a:srcRect l="2628" t="30484" b="20072"/>
          <a:stretch>
            <a:fillRect/>
          </a:stretch>
        </p:blipFill>
        <p:spPr>
          <a:xfrm>
            <a:off x="-14256" y="1673"/>
            <a:ext cx="5132818" cy="4633407"/>
          </a:xfrm>
          <a:prstGeom prst="rect">
            <a:avLst/>
          </a:prstGeom>
        </p:spPr>
      </p:pic>
      <p:sp>
        <p:nvSpPr>
          <p:cNvPr id="135" name="Shape 135"/>
          <p:cNvSpPr>
            <a:spLocks noGrp="1"/>
          </p:cNvSpPr>
          <p:nvPr>
            <p:ph type="body" idx="14"/>
          </p:nvPr>
        </p:nvSpPr>
        <p:spPr>
          <a:xfrm>
            <a:off x="5448997" y="1574800"/>
            <a:ext cx="6971603" cy="1"/>
          </a:xfrm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36" name="Shape 136"/>
          <p:cNvSpPr>
            <a:spLocks noGrp="1"/>
          </p:cNvSpPr>
          <p:nvPr>
            <p:ph type="title"/>
          </p:nvPr>
        </p:nvSpPr>
        <p:spPr>
          <a:xfrm>
            <a:off x="5448997" y="723899"/>
            <a:ext cx="6971603" cy="723901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t>Introduction</a:t>
            </a:r>
          </a:p>
        </p:txBody>
      </p:sp>
      <p:sp>
        <p:nvSpPr>
          <p:cNvPr id="137" name="Shape 137"/>
          <p:cNvSpPr>
            <a:spLocks noGrp="1"/>
          </p:cNvSpPr>
          <p:nvPr>
            <p:ph type="body" idx="1"/>
          </p:nvPr>
        </p:nvSpPr>
        <p:spPr>
          <a:xfrm>
            <a:off x="5448998" y="1803399"/>
            <a:ext cx="6971602" cy="7984889"/>
          </a:xfrm>
          <a:prstGeom prst="rect">
            <a:avLst/>
          </a:prstGeom>
        </p:spPr>
        <p:txBody>
          <a:bodyPr/>
          <a:lstStyle/>
          <a:p>
            <a:pPr marL="371221" indent="-371221" defTabSz="461518">
              <a:spcBef>
                <a:spcPts val="1400"/>
              </a:spcBef>
              <a:defRPr sz="2528"/>
            </a:pPr>
            <a:r>
              <a:t>Coronal mass ejections (CMEs): </a:t>
            </a:r>
          </a:p>
          <a:p>
            <a:pPr marL="742442" lvl="1" indent="-371221" defTabSz="461518">
              <a:spcBef>
                <a:spcPts val="1400"/>
              </a:spcBef>
              <a:defRPr sz="2528"/>
            </a:pPr>
            <a:r>
              <a:t>one of the main drivers of space weather</a:t>
            </a:r>
          </a:p>
          <a:p>
            <a:pPr marL="742442" lvl="1" indent="-371221" defTabSz="461518">
              <a:spcBef>
                <a:spcPts val="1400"/>
              </a:spcBef>
              <a:defRPr sz="2528"/>
            </a:pPr>
            <a:r>
              <a:t>damage spacecraft, cause geomagnetic storms, and disrupt technology on Earth</a:t>
            </a:r>
          </a:p>
          <a:p>
            <a:pPr marL="371221" indent="-371221" defTabSz="461518">
              <a:spcBef>
                <a:spcPts val="1400"/>
              </a:spcBef>
              <a:defRPr sz="2528"/>
            </a:pPr>
            <a:r>
              <a:t>Great interest from space weather researchers, mission operators, and larger community to predict the arrivals</a:t>
            </a:r>
          </a:p>
          <a:p>
            <a:pPr marL="371221" indent="-371221" defTabSz="461518">
              <a:spcBef>
                <a:spcPts val="1400"/>
              </a:spcBef>
              <a:defRPr sz="2528"/>
            </a:pPr>
            <a:r>
              <a:t>WSA-ENLIL+Cone Model: used extensively in space weather operations worldwide </a:t>
            </a:r>
          </a:p>
          <a:p>
            <a:pPr marL="371221" indent="-371221" defTabSz="461518">
              <a:spcBef>
                <a:spcPts val="1400"/>
              </a:spcBef>
              <a:defRPr sz="2528"/>
            </a:pPr>
            <a:r>
              <a:t>Evaluate accuracy of arrival time predictions of over 600 real-time simulations from 2010 - 2013 by comparing to observed arrivals</a:t>
            </a:r>
          </a:p>
          <a:p>
            <a:pPr marL="371221" indent="-371221" defTabSz="461518">
              <a:spcBef>
                <a:spcPts val="1400"/>
              </a:spcBef>
              <a:defRPr sz="2528"/>
            </a:pPr>
            <a:r>
              <a:t>Hits (CMEs observed to arrive): calculate the CME arrival time error, and the dependence of these errors on CME input parameters.</a:t>
            </a:r>
          </a:p>
        </p:txBody>
      </p:sp>
      <p:pic>
        <p:nvPicPr>
          <p:cNvPr id="138" name="c2 cme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1972" y="4627239"/>
            <a:ext cx="5128218" cy="512821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41" name="Shape 14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t>WSA-ENLIL+Cone Model</a:t>
            </a:r>
          </a:p>
        </p:txBody>
      </p:sp>
      <p:sp>
        <p:nvSpPr>
          <p:cNvPr id="142" name="Shape 142"/>
          <p:cNvSpPr>
            <a:spLocks noGrp="1"/>
          </p:cNvSpPr>
          <p:nvPr>
            <p:ph type="body" sz="half" idx="1"/>
          </p:nvPr>
        </p:nvSpPr>
        <p:spPr>
          <a:xfrm>
            <a:off x="7756015" y="1803399"/>
            <a:ext cx="4677285" cy="7703072"/>
          </a:xfrm>
          <a:prstGeom prst="rect">
            <a:avLst/>
          </a:prstGeom>
        </p:spPr>
        <p:txBody>
          <a:bodyPr/>
          <a:lstStyle/>
          <a:p>
            <a:pPr marL="343027" indent="-343027" defTabSz="426466">
              <a:spcBef>
                <a:spcPts val="1300"/>
              </a:spcBef>
              <a:defRPr sz="2336"/>
            </a:pPr>
            <a:r>
              <a:t>WSA (Wang-Sheeley-Arge): near-Sun module approximates solar wind outflow at base of solar wind (from magnetogram observations)</a:t>
            </a:r>
          </a:p>
          <a:p>
            <a:pPr marL="686054" lvl="1" indent="-343027" defTabSz="426466">
              <a:spcBef>
                <a:spcPts val="1300"/>
              </a:spcBef>
              <a:defRPr sz="2336"/>
            </a:pPr>
            <a:r>
              <a:t>inner boundary 21.5 Rs (0.1AU) - wind speed is supersonic</a:t>
            </a:r>
          </a:p>
          <a:p>
            <a:pPr marL="343027" indent="-343027" defTabSz="426466">
              <a:spcBef>
                <a:spcPts val="1300"/>
              </a:spcBef>
              <a:defRPr sz="2336"/>
            </a:pPr>
            <a:r>
              <a:t>ENLIL: 3-D magnetohydrodynamic numerical model simulates resulting flow evolution to Earth and beyond</a:t>
            </a:r>
          </a:p>
          <a:p>
            <a:pPr marL="343027" indent="-343027" defTabSz="426466">
              <a:spcBef>
                <a:spcPts val="1300"/>
              </a:spcBef>
              <a:defRPr sz="2336"/>
            </a:pPr>
            <a:r>
              <a:t>CME is injected into ambient conditions (direction, radial speed, half-width) as an over-pressurized sphere of plasma.</a:t>
            </a:r>
          </a:p>
        </p:txBody>
      </p:sp>
      <p:pic>
        <p:nvPicPr>
          <p:cNvPr id="143" name="20150621_050100_2.0_ENLIL_CONE_timeline-1.g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591" y="6429134"/>
            <a:ext cx="7740207" cy="3096083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hape 145"/>
          <p:cNvSpPr/>
          <p:nvPr/>
        </p:nvSpPr>
        <p:spPr>
          <a:xfrm>
            <a:off x="2897610" y="8150927"/>
            <a:ext cx="470225" cy="1020736"/>
          </a:xfrm>
          <a:prstGeom prst="line">
            <a:avLst/>
          </a:prstGeom>
          <a:ln w="50800">
            <a:solidFill>
              <a:srgbClr val="00FD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2400" spc="0">
                <a:latin typeface="DIN Alternate"/>
                <a:ea typeface="DIN Alternate"/>
                <a:cs typeface="DIN Alternate"/>
                <a:sym typeface="DIN Alternate"/>
              </a:defRPr>
            </a:pPr>
            <a:endParaRPr/>
          </a:p>
        </p:txBody>
      </p:sp>
      <p:sp>
        <p:nvSpPr>
          <p:cNvPr id="146" name="Shape 146"/>
          <p:cNvSpPr/>
          <p:nvPr/>
        </p:nvSpPr>
        <p:spPr>
          <a:xfrm>
            <a:off x="2897610" y="6593702"/>
            <a:ext cx="470225" cy="1020737"/>
          </a:xfrm>
          <a:prstGeom prst="line">
            <a:avLst/>
          </a:prstGeom>
          <a:ln w="50800">
            <a:solidFill>
              <a:srgbClr val="00FD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2400" spc="0">
                <a:latin typeface="DIN Alternate"/>
                <a:ea typeface="DIN Alternate"/>
                <a:cs typeface="DIN Alternate"/>
                <a:sym typeface="DIN Alternate"/>
              </a:defRPr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910" y="2019300"/>
            <a:ext cx="6689978" cy="4181236"/>
          </a:xfrm>
          <a:prstGeom prst="rect">
            <a:avLst/>
          </a:prstGeom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pasted-image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865780" y="6369951"/>
            <a:ext cx="2288082" cy="2313700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Shape 149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0" name="Shape 1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t>Validation Process</a:t>
            </a:r>
          </a:p>
        </p:txBody>
      </p:sp>
      <p:sp>
        <p:nvSpPr>
          <p:cNvPr id="151" name="Shape 151"/>
          <p:cNvSpPr>
            <a:spLocks noGrp="1"/>
          </p:cNvSpPr>
          <p:nvPr>
            <p:ph type="body" sz="half" idx="1"/>
          </p:nvPr>
        </p:nvSpPr>
        <p:spPr>
          <a:xfrm>
            <a:off x="571500" y="1803399"/>
            <a:ext cx="5851298" cy="7226301"/>
          </a:xfrm>
          <a:prstGeom prst="rect">
            <a:avLst/>
          </a:prstGeom>
        </p:spPr>
        <p:txBody>
          <a:bodyPr/>
          <a:lstStyle/>
          <a:p>
            <a:pPr marL="357123" indent="-357123" defTabSz="443991">
              <a:spcBef>
                <a:spcPts val="1300"/>
              </a:spcBef>
              <a:defRPr sz="2432"/>
            </a:pPr>
            <a:r>
              <a:t>The quality of model operation is evaluated by comparing the model output to the observed CME arrival time. </a:t>
            </a:r>
          </a:p>
          <a:p>
            <a:pPr marL="714247" lvl="1" indent="-357123" defTabSz="443991">
              <a:spcBef>
                <a:spcPts val="1300"/>
              </a:spcBef>
              <a:defRPr sz="2432"/>
            </a:pPr>
            <a:r>
              <a:t>Analysis of in situ data (ACE, WIND, STEREO)</a:t>
            </a:r>
          </a:p>
          <a:p>
            <a:pPr marL="714247" lvl="1" indent="-357123" defTabSz="443991">
              <a:spcBef>
                <a:spcPts val="1300"/>
              </a:spcBef>
              <a:defRPr sz="2432"/>
            </a:pPr>
            <a:r>
              <a:t>Consultation of forecaster logs</a:t>
            </a:r>
          </a:p>
          <a:p>
            <a:pPr marL="714247" lvl="1" indent="-357123" defTabSz="443991">
              <a:spcBef>
                <a:spcPts val="1300"/>
              </a:spcBef>
              <a:defRPr sz="2432"/>
            </a:pPr>
            <a:r>
              <a:t>Referencing ICME catalogues (Lan Jian, Teresa Nieves, Richardson &amp; Cane, ISEST, HELCATS)</a:t>
            </a:r>
          </a:p>
          <a:p>
            <a:pPr marL="357123" indent="-357123" defTabSz="443991">
              <a:spcBef>
                <a:spcPts val="1300"/>
              </a:spcBef>
              <a:defRPr sz="2432"/>
            </a:pPr>
            <a:r>
              <a:t>Complications:</a:t>
            </a:r>
          </a:p>
          <a:p>
            <a:pPr marL="714247" lvl="1" indent="-357123" defTabSz="443991">
              <a:spcBef>
                <a:spcPts val="1300"/>
              </a:spcBef>
              <a:defRPr sz="2432"/>
            </a:pPr>
            <a:r>
              <a:t>Observed arrival is weak</a:t>
            </a:r>
          </a:p>
          <a:p>
            <a:pPr marL="714247" lvl="1" indent="-357123" defTabSz="443991">
              <a:spcBef>
                <a:spcPts val="1300"/>
              </a:spcBef>
              <a:defRPr sz="2432"/>
            </a:pPr>
            <a:r>
              <a:t>Hybrid SIR and CME event</a:t>
            </a:r>
          </a:p>
          <a:p>
            <a:pPr marL="714247" lvl="1" indent="-357123" defTabSz="443991">
              <a:spcBef>
                <a:spcPts val="1300"/>
              </a:spcBef>
              <a:defRPr sz="2432"/>
            </a:pPr>
            <a:r>
              <a:t>CME arrival with uncertain source.</a:t>
            </a:r>
          </a:p>
        </p:txBody>
      </p:sp>
      <p:pic>
        <p:nvPicPr>
          <p:cNvPr id="152" name="pasted-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311338" y="2172719"/>
            <a:ext cx="1949053" cy="1949053"/>
          </a:xfrm>
          <a:prstGeom prst="rect">
            <a:avLst/>
          </a:prstGeom>
          <a:ln w="12700">
            <a:miter lim="400000"/>
          </a:ln>
        </p:spPr>
      </p:pic>
      <p:pic>
        <p:nvPicPr>
          <p:cNvPr id="153" name="pasted-image.gi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035295" y="2162149"/>
            <a:ext cx="1949052" cy="195988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pasted-image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876470" y="4477629"/>
            <a:ext cx="5623461" cy="15364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5" name="pasted-image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7231764" y="6369693"/>
            <a:ext cx="2108201" cy="2108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58" name="Shape 1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t>CME arrival Signatures</a:t>
            </a:r>
          </a:p>
        </p:txBody>
      </p:sp>
      <p:pic>
        <p:nvPicPr>
          <p:cNvPr id="159" name="july 12 cme new.png"/>
          <p:cNvPicPr>
            <a:picLocks noChangeAspect="1"/>
          </p:cNvPicPr>
          <p:nvPr/>
        </p:nvPicPr>
        <p:blipFill>
          <a:blip r:embed="rId2">
            <a:extLst/>
          </a:blip>
          <a:srcRect b="51004"/>
          <a:stretch>
            <a:fillRect/>
          </a:stretch>
        </p:blipFill>
        <p:spPr>
          <a:xfrm>
            <a:off x="652659" y="1701799"/>
            <a:ext cx="7051658" cy="722390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july 12 cme new.png"/>
          <p:cNvPicPr>
            <a:picLocks noChangeAspect="1"/>
          </p:cNvPicPr>
          <p:nvPr/>
        </p:nvPicPr>
        <p:blipFill>
          <a:blip r:embed="rId2">
            <a:extLst/>
          </a:blip>
          <a:srcRect t="48737"/>
          <a:stretch>
            <a:fillRect/>
          </a:stretch>
        </p:blipFill>
        <p:spPr>
          <a:xfrm>
            <a:off x="6045728" y="1701799"/>
            <a:ext cx="7399570" cy="7931093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Shape 161"/>
          <p:cNvSpPr/>
          <p:nvPr/>
        </p:nvSpPr>
        <p:spPr>
          <a:xfrm>
            <a:off x="3162976" y="2343957"/>
            <a:ext cx="2105003" cy="6555403"/>
          </a:xfrm>
          <a:prstGeom prst="rect">
            <a:avLst/>
          </a:prstGeom>
          <a:solidFill>
            <a:srgbClr val="0433FF">
              <a:alpha val="13781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2400" spc="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endParaRPr/>
          </a:p>
        </p:txBody>
      </p:sp>
      <p:sp>
        <p:nvSpPr>
          <p:cNvPr id="162" name="Shape 162"/>
          <p:cNvSpPr/>
          <p:nvPr/>
        </p:nvSpPr>
        <p:spPr>
          <a:xfrm>
            <a:off x="2609470" y="2343957"/>
            <a:ext cx="562781" cy="6555403"/>
          </a:xfrm>
          <a:prstGeom prst="rect">
            <a:avLst/>
          </a:prstGeom>
          <a:solidFill>
            <a:srgbClr val="FF2600">
              <a:alpha val="1742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2400" spc="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endParaRPr/>
          </a:p>
        </p:txBody>
      </p:sp>
      <p:sp>
        <p:nvSpPr>
          <p:cNvPr id="163" name="Shape 163"/>
          <p:cNvSpPr/>
          <p:nvPr/>
        </p:nvSpPr>
        <p:spPr>
          <a:xfrm>
            <a:off x="8693094" y="1701799"/>
            <a:ext cx="2235331" cy="6892003"/>
          </a:xfrm>
          <a:prstGeom prst="rect">
            <a:avLst/>
          </a:prstGeom>
          <a:solidFill>
            <a:srgbClr val="0433FF">
              <a:alpha val="13781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2400" spc="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endParaRPr/>
          </a:p>
        </p:txBody>
      </p:sp>
      <p:sp>
        <p:nvSpPr>
          <p:cNvPr id="164" name="Shape 164"/>
          <p:cNvSpPr/>
          <p:nvPr/>
        </p:nvSpPr>
        <p:spPr>
          <a:xfrm>
            <a:off x="8041660" y="1701799"/>
            <a:ext cx="660425" cy="6892003"/>
          </a:xfrm>
          <a:prstGeom prst="rect">
            <a:avLst/>
          </a:prstGeom>
          <a:solidFill>
            <a:srgbClr val="FF2600">
              <a:alpha val="17425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spcBef>
                <a:spcPts val="0"/>
              </a:spcBef>
              <a:defRPr sz="2400" spc="0">
                <a:solidFill>
                  <a:srgbClr val="FFFFFF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endParaRPr/>
          </a:p>
        </p:txBody>
      </p:sp>
      <p:sp>
        <p:nvSpPr>
          <p:cNvPr id="165" name="Shape 165"/>
          <p:cNvSpPr/>
          <p:nvPr/>
        </p:nvSpPr>
        <p:spPr>
          <a:xfrm>
            <a:off x="6134975" y="4584700"/>
            <a:ext cx="734850" cy="584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endParaRPr/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68" name="Shape 16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t>Contingency Table</a:t>
            </a:r>
          </a:p>
        </p:txBody>
      </p:sp>
      <p:sp>
        <p:nvSpPr>
          <p:cNvPr id="169" name="Shape 169"/>
          <p:cNvSpPr>
            <a:spLocks noGrp="1"/>
          </p:cNvSpPr>
          <p:nvPr>
            <p:ph type="body" idx="1"/>
          </p:nvPr>
        </p:nvSpPr>
        <p:spPr>
          <a:xfrm>
            <a:off x="571500" y="3411478"/>
            <a:ext cx="11861800" cy="7226300"/>
          </a:xfrm>
          <a:prstGeom prst="rect">
            <a:avLst/>
          </a:prstGeom>
        </p:spPr>
        <p:txBody>
          <a:bodyPr/>
          <a:lstStyle/>
          <a:p>
            <a:endParaRPr dirty="0"/>
          </a:p>
          <a:p>
            <a:endParaRPr dirty="0"/>
          </a:p>
          <a:p>
            <a:endParaRPr dirty="0"/>
          </a:p>
          <a:p>
            <a:endParaRPr dirty="0"/>
          </a:p>
          <a:p>
            <a:r>
              <a:rPr dirty="0"/>
              <a:t>Success Ratio: Hits/(</a:t>
            </a:r>
            <a:r>
              <a:rPr dirty="0" err="1"/>
              <a:t>Hits+False</a:t>
            </a:r>
            <a:r>
              <a:rPr dirty="0"/>
              <a:t> Alarms)</a:t>
            </a:r>
          </a:p>
          <a:p>
            <a:pPr lvl="1"/>
            <a:r>
              <a:rPr dirty="0"/>
              <a:t>the fraction of predicted arrivals that were correct</a:t>
            </a:r>
          </a:p>
          <a:p>
            <a:r>
              <a:rPr dirty="0"/>
              <a:t>False Alarm Ratio: False Alarms/(</a:t>
            </a:r>
            <a:r>
              <a:rPr dirty="0" err="1"/>
              <a:t>Hits+False</a:t>
            </a:r>
            <a:r>
              <a:rPr dirty="0"/>
              <a:t> Alarms)</a:t>
            </a:r>
          </a:p>
          <a:p>
            <a:pPr lvl="1"/>
            <a:r>
              <a:rPr dirty="0"/>
              <a:t>the fraction of predicted arrivals that were wrong</a:t>
            </a:r>
          </a:p>
        </p:txBody>
      </p:sp>
      <p:graphicFrame>
        <p:nvGraphicFramePr>
          <p:cNvPr id="170" name="Table 170"/>
          <p:cNvGraphicFramePr/>
          <p:nvPr>
            <p:extLst>
              <p:ext uri="{D42A27DB-BD31-4B8C-83A1-F6EECF244321}">
                <p14:modId xmlns:p14="http://schemas.microsoft.com/office/powerpoint/2010/main" val="1620480979"/>
              </p:ext>
            </p:extLst>
          </p:nvPr>
        </p:nvGraphicFramePr>
        <p:xfrm>
          <a:off x="2089149" y="2165003"/>
          <a:ext cx="8826500" cy="3779520"/>
        </p:xfrm>
        <a:graphic>
          <a:graphicData uri="http://schemas.openxmlformats.org/drawingml/2006/table">
            <a:tbl>
              <a:tblPr firstRow="1" firstCol="1" bandRow="1">
                <a:tableStyleId>{C7B018BB-80A7-4F77-B60F-C8B233D01FF8}</a:tableStyleId>
              </a:tblPr>
              <a:tblGrid>
                <a:gridCol w="3111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616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98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01981">
                <a:tc>
                  <a:txBody>
                    <a:bodyPr/>
                    <a:lstStyle/>
                    <a:p>
                      <a:pPr algn="ctr">
                        <a:spcBef>
                          <a:spcPts val="1800"/>
                        </a:spcBef>
                        <a:defRPr sz="3800">
                          <a:latin typeface="+mn-lt"/>
                          <a:ea typeface="+mn-ea"/>
                          <a:cs typeface="+mn-cs"/>
                          <a:sym typeface="DIN Condensed"/>
                        </a:defRPr>
                      </a:pPr>
                      <a:endParaRPr/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R w="0">
                      <a:miter lim="400000"/>
                    </a:lnR>
                    <a:lnT w="0">
                      <a:miter lim="400000"/>
                    </a:lnT>
                    <a:lnB w="0">
                      <a:miter lim="400000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800"/>
                        </a:spcBef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DIN Condensed"/>
                        </a:rPr>
                        <a:t>Observed Arrival</a:t>
                      </a:r>
                    </a:p>
                  </a:txBody>
                  <a:tcPr marL="50800" marR="50800" marT="50800" marB="50800" anchor="ctr" horzOverflow="overflow">
                    <a:lnL w="0">
                      <a:miter lim="400000"/>
                    </a:lnL>
                    <a:lnT w="12700">
                      <a:solidFill>
                        <a:srgbClr val="009193"/>
                      </a:solidFill>
                      <a:miter lim="400000"/>
                    </a:lnT>
                    <a:lnB w="12700">
                      <a:solidFill>
                        <a:srgbClr val="009193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800"/>
                        </a:spcBef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DIN Condensed"/>
                        </a:rPr>
                        <a:t>No Observed Arrival</a:t>
                      </a:r>
                    </a:p>
                  </a:txBody>
                  <a:tcPr marL="50800" marR="50800" marT="50800" marB="50800" anchor="ctr" horzOverflow="overflow">
                    <a:lnR w="12700">
                      <a:solidFill>
                        <a:srgbClr val="009193"/>
                      </a:solidFill>
                      <a:miter lim="400000"/>
                    </a:lnR>
                    <a:lnT w="12700">
                      <a:solidFill>
                        <a:srgbClr val="009193"/>
                      </a:solidFill>
                      <a:miter lim="400000"/>
                    </a:lnT>
                    <a:lnB w="12700">
                      <a:solidFill>
                        <a:srgbClr val="009193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1981">
                <a:tc>
                  <a:txBody>
                    <a:bodyPr/>
                    <a:lstStyle/>
                    <a:p>
                      <a:pPr algn="ctr">
                        <a:spcBef>
                          <a:spcPts val="1800"/>
                        </a:spcBef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DIN Condensed"/>
                        </a:rPr>
                        <a:t>Predicted Arrival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9193"/>
                      </a:solidFill>
                      <a:miter lim="400000"/>
                    </a:lnL>
                    <a:lnR w="12700">
                      <a:solidFill>
                        <a:srgbClr val="009193"/>
                      </a:solidFill>
                      <a:miter lim="400000"/>
                    </a:lnR>
                    <a:lnT w="0">
                      <a:miter lim="400000"/>
                    </a:lnT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800"/>
                        </a:spcBef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DIN Condensed"/>
                        </a:rPr>
                        <a:t>Hit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9193"/>
                      </a:solidFill>
                      <a:miter lim="400000"/>
                    </a:lnL>
                    <a:lnT w="12700">
                      <a:solidFill>
                        <a:srgbClr val="009193"/>
                      </a:solidFill>
                      <a:miter lim="400000"/>
                    </a:lnT>
                    <a:solidFill>
                      <a:schemeClr val="accent1">
                        <a:hueOff val="-522454"/>
                        <a:satOff val="1153"/>
                        <a:lumOff val="1344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800"/>
                        </a:spcBef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DIN Condensed"/>
                        </a:rPr>
                        <a:t>False Alarm</a:t>
                      </a:r>
                    </a:p>
                  </a:txBody>
                  <a:tcPr marL="50800" marR="50800" marT="50800" marB="50800" anchor="ctr" horzOverflow="overflow">
                    <a:lnT w="12700">
                      <a:solidFill>
                        <a:srgbClr val="009193"/>
                      </a:solidFill>
                      <a:miter lim="400000"/>
                    </a:lnT>
                    <a:solidFill>
                      <a:schemeClr val="accent1">
                        <a:hueOff val="-522454"/>
                        <a:satOff val="1153"/>
                        <a:lumOff val="13444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1981">
                <a:tc>
                  <a:txBody>
                    <a:bodyPr/>
                    <a:lstStyle/>
                    <a:p>
                      <a:pPr algn="ctr">
                        <a:spcBef>
                          <a:spcPts val="1800"/>
                        </a:spcBef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DIN Condensed"/>
                        </a:rPr>
                        <a:t>No Predicted Arrival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9193"/>
                      </a:solidFill>
                      <a:miter lim="400000"/>
                    </a:lnL>
                    <a:lnR w="12700">
                      <a:solidFill>
                        <a:srgbClr val="009193"/>
                      </a:solidFill>
                      <a:miter lim="400000"/>
                    </a:lnR>
                    <a:lnB w="12700">
                      <a:solidFill>
                        <a:srgbClr val="009193"/>
                      </a:solidFill>
                      <a:miter lim="400000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800"/>
                        </a:spcBef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DIN Condensed"/>
                        </a:rPr>
                        <a:t>Miss</a:t>
                      </a:r>
                    </a:p>
                  </a:txBody>
                  <a:tcPr marL="50800" marR="50800" marT="50800" marB="50800" anchor="ctr" horzOverflow="overflow">
                    <a:lnL w="12700">
                      <a:solidFill>
                        <a:srgbClr val="009193"/>
                      </a:solidFill>
                      <a:miter lim="400000"/>
                    </a:lnL>
                    <a:solidFill>
                      <a:schemeClr val="accent1">
                        <a:hueOff val="-522454"/>
                        <a:satOff val="1153"/>
                        <a:lumOff val="13444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Bef>
                          <a:spcPts val="1800"/>
                        </a:spcBef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800">
                          <a:solidFill>
                            <a:srgbClr val="FFFFFF"/>
                          </a:solidFill>
                          <a:latin typeface="+mn-lt"/>
                          <a:ea typeface="+mn-ea"/>
                          <a:cs typeface="+mn-cs"/>
                          <a:sym typeface="DIN Condensed"/>
                        </a:rPr>
                        <a:t>Correct Rejection</a:t>
                      </a:r>
                    </a:p>
                  </a:txBody>
                  <a:tcPr marL="50800" marR="50800" marT="50800" marB="50800" anchor="ctr" horzOverflow="overflow">
                    <a:solidFill>
                      <a:schemeClr val="accent1">
                        <a:hueOff val="-522454"/>
                        <a:satOff val="1153"/>
                        <a:lumOff val="13444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Hit_False_v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0406" y="5222220"/>
            <a:ext cx="12283988" cy="4606496"/>
          </a:xfrm>
          <a:prstGeom prst="rect">
            <a:avLst/>
          </a:prstGeom>
          <a:ln w="12700">
            <a:miter lim="400000"/>
          </a:ln>
        </p:spPr>
      </p:pic>
      <p:sp>
        <p:nvSpPr>
          <p:cNvPr id="172" name="Shape 172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3" name="Shape 173"/>
          <p:cNvSpPr>
            <a:spLocks noGrp="1"/>
          </p:cNvSpPr>
          <p:nvPr>
            <p:ph type="title"/>
          </p:nvPr>
        </p:nvSpPr>
        <p:spPr>
          <a:xfrm>
            <a:off x="571500" y="181078"/>
            <a:ext cx="11861800" cy="7239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dirty="0"/>
              <a:t>Hit, False Alarm, Miss and Correct Rejection Rates</a:t>
            </a:r>
          </a:p>
        </p:txBody>
      </p:sp>
      <p:graphicFrame>
        <p:nvGraphicFramePr>
          <p:cNvPr id="174" name="Table 174"/>
          <p:cNvGraphicFramePr/>
          <p:nvPr>
            <p:extLst>
              <p:ext uri="{D42A27DB-BD31-4B8C-83A1-F6EECF244321}">
                <p14:modId xmlns:p14="http://schemas.microsoft.com/office/powerpoint/2010/main" val="2756708141"/>
              </p:ext>
            </p:extLst>
          </p:nvPr>
        </p:nvGraphicFramePr>
        <p:xfrm>
          <a:off x="2054748" y="2001353"/>
          <a:ext cx="8895300" cy="3378760"/>
        </p:xfrm>
        <a:graphic>
          <a:graphicData uri="http://schemas.openxmlformats.org/drawingml/2006/table">
            <a:tbl>
              <a:tblPr firstRow="1" firstCol="1" bandRow="1">
                <a:tableStyleId>{4C3C2611-4C71-4FC5-86AE-919BDF0F9419}</a:tableStyleId>
              </a:tblPr>
              <a:tblGrid>
                <a:gridCol w="22841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0646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642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3010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1812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31800">
                <a:tc>
                  <a:txBody>
                    <a:bodyPr/>
                    <a:lstStyle/>
                    <a:p>
                      <a:pPr algn="ctr" defTabSz="457200">
                        <a:defRPr sz="2200"/>
                      </a:pPr>
                      <a:endParaRPr/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FFFFFF"/>
                          </a:solidFill>
                        </a:rPr>
                        <a:t>Earth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FFFFFF"/>
                          </a:solidFill>
                        </a:rPr>
                        <a:t>STEREO-A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FFFFFF"/>
                          </a:solidFill>
                        </a:rPr>
                        <a:t>STEREO-B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 defTabSz="457200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FFFFFF"/>
                          </a:solidFill>
                        </a:rPr>
                        <a:t>All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23240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C5C5C"/>
                          </a:solidFill>
                        </a:rPr>
                        <a:t>Hits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300">
                          <a:solidFill>
                            <a:srgbClr val="5C5C5C"/>
                          </a:solidFill>
                          <a:sym typeface="Iowan Old Style Roman"/>
                        </a:rPr>
                        <a:t>67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300" dirty="0">
                          <a:solidFill>
                            <a:srgbClr val="5C5C5C"/>
                          </a:solidFill>
                          <a:sym typeface="Iowan Old Style Roman"/>
                        </a:rPr>
                        <a:t>53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300">
                          <a:solidFill>
                            <a:srgbClr val="5C5C5C"/>
                          </a:solidFill>
                          <a:sym typeface="Iowan Old Style Roman"/>
                        </a:rPr>
                        <a:t>37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300">
                          <a:solidFill>
                            <a:srgbClr val="5C5C5C"/>
                          </a:solidFill>
                          <a:sym typeface="Iowan Old Style Roman"/>
                        </a:rPr>
                        <a:t>157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23240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C5C5C"/>
                          </a:solidFill>
                        </a:rPr>
                        <a:t>False Alarms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300">
                          <a:solidFill>
                            <a:srgbClr val="5C5C5C"/>
                          </a:solidFill>
                          <a:sym typeface="Iowan Old Style Roman"/>
                        </a:rPr>
                        <a:t>12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300" dirty="0">
                          <a:solidFill>
                            <a:srgbClr val="5C5C5C"/>
                          </a:solidFill>
                          <a:sym typeface="Iowan Old Style Roman"/>
                        </a:rPr>
                        <a:t>20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300">
                          <a:solidFill>
                            <a:srgbClr val="5C5C5C"/>
                          </a:solidFill>
                          <a:sym typeface="Iowan Old Style Roman"/>
                        </a:rPr>
                        <a:t>15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300">
                          <a:solidFill>
                            <a:srgbClr val="5C5C5C"/>
                          </a:solidFill>
                          <a:sym typeface="Iowan Old Style Roman"/>
                        </a:rPr>
                        <a:t>47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23240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>
                          <a:solidFill>
                            <a:srgbClr val="5C5C5C"/>
                          </a:solidFill>
                        </a:rPr>
                        <a:t>Misses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300">
                          <a:solidFill>
                            <a:srgbClr val="5C5C5C"/>
                          </a:solidFill>
                          <a:sym typeface="Iowan Old Style Roman"/>
                        </a:rPr>
                        <a:t>&gt;6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300" dirty="0">
                          <a:solidFill>
                            <a:srgbClr val="5C5C5C"/>
                          </a:solidFill>
                          <a:sym typeface="Iowan Old Style Roman"/>
                        </a:rPr>
                        <a:t>&gt;2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300" dirty="0">
                          <a:solidFill>
                            <a:srgbClr val="5C5C5C"/>
                          </a:solidFill>
                          <a:sym typeface="Iowan Old Style Roman"/>
                        </a:rPr>
                        <a:t>&gt;3</a:t>
                      </a:r>
                    </a:p>
                  </a:txBody>
                  <a:tcPr marL="50800" marR="50800" marT="50800" marB="50800" anchor="ctr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300">
                          <a:solidFill>
                            <a:srgbClr val="5C5C5C"/>
                          </a:solidFill>
                          <a:sym typeface="Iowan Old Style Roman"/>
                        </a:rPr>
                        <a:t>&gt;11</a:t>
                      </a:r>
                    </a:p>
                  </a:txBody>
                  <a:tcPr marL="50800" marR="50800" marT="50800" marB="50800" anchor="ctr" horzOverflow="overflow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23240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200" dirty="0">
                          <a:solidFill>
                            <a:srgbClr val="5C5C5C"/>
                          </a:solidFill>
                        </a:rPr>
                        <a:t>Correct Rejections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600">
                          <a:solidFill>
                            <a:srgbClr val="5C5C5C"/>
                          </a:solidFill>
                          <a:sym typeface="Iowan Old Style Roman"/>
                        </a:rPr>
                        <a:t>~410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600" dirty="0">
                          <a:solidFill>
                            <a:srgbClr val="5C5C5C"/>
                          </a:solidFill>
                          <a:sym typeface="Iowan Old Style Roman"/>
                        </a:rPr>
                        <a:t>~459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600" dirty="0">
                          <a:solidFill>
                            <a:srgbClr val="5C5C5C"/>
                          </a:solidFill>
                          <a:sym typeface="Iowan Old Style Roman"/>
                        </a:rPr>
                        <a:t>~479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2600" dirty="0">
                          <a:solidFill>
                            <a:srgbClr val="5C5C5C"/>
                          </a:solidFill>
                          <a:sym typeface="Iowan Old Style Roman"/>
                        </a:rPr>
                        <a:t>~1352</a:t>
                      </a:r>
                    </a:p>
                  </a:txBody>
                  <a:tcPr marL="50800" marR="50800" marT="50800" marB="50800" anchor="ctr" horzOverflow="overflow">
                    <a:lnB w="12700">
                      <a:miter lim="4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78" name="Shape 17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t>CME arrival time prediction errors</a:t>
            </a:r>
          </a:p>
        </p:txBody>
      </p:sp>
      <p:pic>
        <p:nvPicPr>
          <p:cNvPr id="179" name="Absolute_errors_v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4534" y="1701800"/>
            <a:ext cx="10735732" cy="8051800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Shape 180"/>
          <p:cNvSpPr/>
          <p:nvPr/>
        </p:nvSpPr>
        <p:spPr>
          <a:xfrm>
            <a:off x="3837580" y="3768739"/>
            <a:ext cx="112699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67 hits</a:t>
            </a:r>
          </a:p>
        </p:txBody>
      </p:sp>
      <p:sp>
        <p:nvSpPr>
          <p:cNvPr id="181" name="Shape 181"/>
          <p:cNvSpPr/>
          <p:nvPr/>
        </p:nvSpPr>
        <p:spPr>
          <a:xfrm>
            <a:off x="5620632" y="4167513"/>
            <a:ext cx="1126991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53 hits</a:t>
            </a:r>
          </a:p>
        </p:txBody>
      </p:sp>
      <p:sp>
        <p:nvSpPr>
          <p:cNvPr id="182" name="Shape 182"/>
          <p:cNvSpPr/>
          <p:nvPr/>
        </p:nvSpPr>
        <p:spPr>
          <a:xfrm>
            <a:off x="7763725" y="4052578"/>
            <a:ext cx="112699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37 hits</a:t>
            </a:r>
          </a:p>
        </p:txBody>
      </p:sp>
      <p:sp>
        <p:nvSpPr>
          <p:cNvPr id="183" name="Shape 183"/>
          <p:cNvSpPr/>
          <p:nvPr/>
        </p:nvSpPr>
        <p:spPr>
          <a:xfrm>
            <a:off x="9169593" y="4464686"/>
            <a:ext cx="1324668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r>
              <a:t>157 hits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/>
          </p:cNvSpPr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sp>
        <p:nvSpPr>
          <p:cNvPr id="186" name="Shape 186"/>
          <p:cNvSpPr>
            <a:spLocks noGrp="1"/>
          </p:cNvSpPr>
          <p:nvPr>
            <p:ph type="title"/>
          </p:nvPr>
        </p:nvSpPr>
        <p:spPr>
          <a:xfrm>
            <a:off x="571500" y="571500"/>
            <a:ext cx="12433300" cy="723900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543305">
              <a:spcBef>
                <a:spcPts val="2100"/>
              </a:spcBef>
              <a:defRPr sz="4836"/>
            </a:lvl1pPr>
          </a:lstStyle>
          <a:p>
            <a:r>
              <a:rPr dirty="0"/>
              <a:t>CME arrival time error distributions</a:t>
            </a:r>
          </a:p>
        </p:txBody>
      </p:sp>
      <p:pic>
        <p:nvPicPr>
          <p:cNvPr id="187" name="abs_error_distribution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07607" y="5562124"/>
            <a:ext cx="10589586" cy="397109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error_distribution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07607" y="1601695"/>
            <a:ext cx="10589586" cy="39710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28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 Italic"/>
            <a:ea typeface="Iowan Old Style Italic"/>
            <a:cs typeface="Iowan Old Style Italic"/>
            <a:sym typeface="Iowan Old Style Ital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DIN Alternate"/>
            <a:ea typeface="DIN Alternate"/>
            <a:cs typeface="DIN Alternate"/>
            <a:sym typeface="DIN Alternat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kumimoji="0" sz="2800" b="0" i="0" u="none" strike="noStrike" cap="none" spc="28" normalizeH="0" baseline="0">
            <a:ln>
              <a:noFill/>
            </a:ln>
            <a:solidFill>
              <a:srgbClr val="5C5C5C"/>
            </a:solidFill>
            <a:effectLst/>
            <a:uFillTx/>
            <a:latin typeface="Iowan Old Style Italic"/>
            <a:ea typeface="Iowan Old Style Italic"/>
            <a:cs typeface="Iowan Old Style Italic"/>
            <a:sym typeface="Iowan Old Style Italic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506</Words>
  <Application>Microsoft Office PowerPoint</Application>
  <PresentationFormat>Custom</PresentationFormat>
  <Paragraphs>88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Baskerville SemiBold</vt:lpstr>
      <vt:lpstr>DIN Alternate</vt:lpstr>
      <vt:lpstr>DIN Condensed</vt:lpstr>
      <vt:lpstr>Helvetica</vt:lpstr>
      <vt:lpstr>Helvetica Neue</vt:lpstr>
      <vt:lpstr>Iowan Old Style Bold</vt:lpstr>
      <vt:lpstr>Iowan Old Style Italic</vt:lpstr>
      <vt:lpstr>Iowan Old Style Roman</vt:lpstr>
      <vt:lpstr>Zapf Dingbats</vt:lpstr>
      <vt:lpstr>New_Template9</vt:lpstr>
      <vt:lpstr>CME arrival-time validation of real-time WSA-ENLIL+Cone simulations at the CCMC/SWRC</vt:lpstr>
      <vt:lpstr>Introduction</vt:lpstr>
      <vt:lpstr>WSA-ENLIL+Cone Model</vt:lpstr>
      <vt:lpstr>Validation Process</vt:lpstr>
      <vt:lpstr>CME arrival Signatures</vt:lpstr>
      <vt:lpstr>Contingency Table</vt:lpstr>
      <vt:lpstr>Hit, False Alarm, Miss and Correct Rejection Rates</vt:lpstr>
      <vt:lpstr>CME arrival time prediction errors</vt:lpstr>
      <vt:lpstr>CME arrival time error distributions</vt:lpstr>
      <vt:lpstr>Error &amp; Radial Speed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CME arrival-time validation of real-time  WSA-ENLIL+Cone simulations at the CCMC/SWRC</dc:title>
  <cp:lastModifiedBy>ebowlen</cp:lastModifiedBy>
  <cp:revision>2</cp:revision>
  <dcterms:modified xsi:type="dcterms:W3CDTF">2016-08-10T19:29:11Z</dcterms:modified>
</cp:coreProperties>
</file>